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6.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sz="3250">
                <a:highlight>
                  <a:srgbClr val="FFFFFF"/>
                </a:highlight>
              </a:rPr>
              <a:t>A</a:t>
            </a:r>
            <a:r>
              <a:rPr lang="en" sz="3250">
                <a:highlight>
                  <a:srgbClr val="FFFFFF"/>
                </a:highlight>
              </a:rPr>
              <a:t> ∈ R</a:t>
            </a:r>
            <a:r>
              <a:rPr baseline="30000" lang="en" sz="2400">
                <a:highlight>
                  <a:srgbClr val="FFFFFF"/>
                </a:highlight>
              </a:rPr>
              <a:t>m×n  </a:t>
            </a:r>
            <a:r>
              <a:rPr lang="en" sz="2400">
                <a:highlight>
                  <a:srgbClr val="FFFFFF"/>
                </a:highlight>
              </a:rPr>
              <a:t>- has a height of m &amp; width of n</a:t>
            </a:r>
          </a:p>
          <a:p>
            <a:pPr lvl="0" rtl="0">
              <a:spcBef>
                <a:spcPts val="0"/>
              </a:spcBef>
              <a:buNone/>
            </a:pPr>
            <a:r>
              <a:rPr lang="en" sz="3250">
                <a:highlight>
                  <a:srgbClr val="FFFFFF"/>
                </a:highlight>
              </a:rPr>
              <a:t>A</a:t>
            </a:r>
            <a:r>
              <a:rPr baseline="-25000" lang="en" sz="2400">
                <a:highlight>
                  <a:srgbClr val="FFFFFF"/>
                </a:highlight>
              </a:rPr>
              <a:t>m,n  </a:t>
            </a:r>
            <a:r>
              <a:rPr lang="en" sz="2400">
                <a:highlight>
                  <a:srgbClr val="FFFFFF"/>
                </a:highlight>
              </a:rPr>
              <a:t>- bottom right entry of matrix</a:t>
            </a:r>
          </a:p>
          <a:p>
            <a:pPr lvl="0" rtl="0">
              <a:spcBef>
                <a:spcPts val="0"/>
              </a:spcBef>
              <a:buNone/>
            </a:pPr>
            <a:r>
              <a:rPr b="1" lang="en" sz="3250">
                <a:highlight>
                  <a:srgbClr val="FFFFFF"/>
                </a:highlight>
              </a:rPr>
              <a:t>A</a:t>
            </a:r>
            <a:r>
              <a:rPr baseline="-25000" lang="en" sz="2400">
                <a:highlight>
                  <a:srgbClr val="FFFFFF"/>
                </a:highlight>
              </a:rPr>
              <a:t>i,: </a:t>
            </a:r>
            <a:r>
              <a:rPr lang="en" sz="2400">
                <a:highlight>
                  <a:srgbClr val="FFFFFF"/>
                </a:highlight>
              </a:rPr>
              <a:t>- i-th row of A</a:t>
            </a:r>
          </a:p>
          <a:p>
            <a:pPr lvl="0" rtl="0">
              <a:spcBef>
                <a:spcPts val="0"/>
              </a:spcBef>
              <a:buNone/>
            </a:pPr>
            <a:r>
              <a:rPr lang="en" sz="2400">
                <a:highlight>
                  <a:srgbClr val="FFFFFF"/>
                </a:highlight>
              </a:rPr>
              <a:t>f(A)</a:t>
            </a:r>
            <a:r>
              <a:rPr baseline="-25000" lang="en" sz="2400">
                <a:highlight>
                  <a:srgbClr val="FFFFFF"/>
                </a:highlight>
              </a:rPr>
              <a:t>i,j </a:t>
            </a:r>
            <a:r>
              <a:rPr lang="en" sz="2400">
                <a:highlight>
                  <a:srgbClr val="FFFFFF"/>
                </a:highlight>
              </a:rPr>
              <a:t>- gives element (i,j) of the matrix computed by applying the function f to </a:t>
            </a:r>
            <a:r>
              <a:rPr b="1" lang="en" sz="2400">
                <a:highlight>
                  <a:srgbClr val="FFFFFF"/>
                </a:highlight>
              </a:rPr>
              <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https://www.mathsisfun.com/algebra/matrix-inverse-row-operations-gauss-jordan.html</a:t>
            </a: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100"/>
              </a:lnSpc>
              <a:spcBef>
                <a:spcPts val="0"/>
              </a:spcBef>
              <a:buNone/>
            </a:pPr>
            <a:r>
              <a:rPr lang="en" sz="1200">
                <a:highlight>
                  <a:srgbClr val="FFFFFF"/>
                </a:highlight>
              </a:rPr>
              <a:t>-The span of a set of vectors is the set of all points obtainable by linear combination of the original vectors.</a:t>
            </a: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Orthonormal - transpose and inverse must be the same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81000" lvl="0" marL="457200" rtl="0">
              <a:lnSpc>
                <a:spcPct val="115000"/>
              </a:lnSpc>
              <a:spcBef>
                <a:spcPts val="0"/>
              </a:spcBef>
              <a:spcAft>
                <a:spcPts val="1600"/>
              </a:spcAft>
              <a:buClr>
                <a:schemeClr val="dk1"/>
              </a:buClr>
              <a:buSzPct val="100000"/>
              <a:buFont typeface="Roboto"/>
            </a:pPr>
            <a:r>
              <a:rPr lang="en" sz="2400">
                <a:solidFill>
                  <a:schemeClr val="dk1"/>
                </a:solidFill>
                <a:highlight>
                  <a:srgbClr val="FFFFFF"/>
                </a:highlight>
                <a:latin typeface="Roboto"/>
                <a:ea typeface="Roboto"/>
                <a:cs typeface="Roboto"/>
                <a:sym typeface="Roboto"/>
              </a:rPr>
              <a:t>Has had many names (MLPs)</a:t>
            </a:r>
          </a:p>
          <a:p>
            <a:pPr indent="-381000" lvl="0" marL="457200" rtl="0">
              <a:lnSpc>
                <a:spcPct val="115000"/>
              </a:lnSpc>
              <a:spcBef>
                <a:spcPts val="0"/>
              </a:spcBef>
              <a:spcAft>
                <a:spcPts val="1600"/>
              </a:spcAft>
              <a:buClr>
                <a:schemeClr val="dk1"/>
              </a:buClr>
              <a:buSzPct val="100000"/>
              <a:buFont typeface="Roboto"/>
            </a:pPr>
            <a:r>
              <a:rPr lang="en" sz="2400">
                <a:solidFill>
                  <a:schemeClr val="dk1"/>
                </a:solidFill>
                <a:highlight>
                  <a:srgbClr val="FFFFFF"/>
                </a:highlight>
                <a:latin typeface="Roboto"/>
                <a:ea typeface="Roboto"/>
                <a:cs typeface="Roboto"/>
                <a:sym typeface="Roboto"/>
              </a:rPr>
              <a:t>Increased Training Data</a:t>
            </a:r>
          </a:p>
          <a:p>
            <a:pPr indent="-381000" lvl="0" marL="457200" rtl="0">
              <a:lnSpc>
                <a:spcPct val="115000"/>
              </a:lnSpc>
              <a:spcBef>
                <a:spcPts val="0"/>
              </a:spcBef>
              <a:spcAft>
                <a:spcPts val="1600"/>
              </a:spcAft>
              <a:buClr>
                <a:schemeClr val="dk1"/>
              </a:buClr>
              <a:buSzPct val="100000"/>
              <a:buFont typeface="Roboto"/>
            </a:pPr>
            <a:r>
              <a:rPr lang="en" sz="2400">
                <a:solidFill>
                  <a:schemeClr val="dk1"/>
                </a:solidFill>
                <a:highlight>
                  <a:srgbClr val="FFFFFF"/>
                </a:highlight>
                <a:latin typeface="Roboto"/>
                <a:ea typeface="Roboto"/>
                <a:cs typeface="Roboto"/>
                <a:sym typeface="Roboto"/>
              </a:rPr>
              <a:t>Models increased in size as Infrastructure improves</a:t>
            </a:r>
          </a:p>
          <a:p>
            <a:pPr indent="-381000" lvl="0" marL="457200" rtl="0">
              <a:lnSpc>
                <a:spcPct val="115000"/>
              </a:lnSpc>
              <a:spcBef>
                <a:spcPts val="0"/>
              </a:spcBef>
              <a:spcAft>
                <a:spcPts val="1600"/>
              </a:spcAft>
              <a:buClr>
                <a:schemeClr val="dk1"/>
              </a:buClr>
              <a:buSzPct val="100000"/>
              <a:buFont typeface="Roboto"/>
            </a:pPr>
            <a:r>
              <a:rPr lang="en" sz="2400">
                <a:solidFill>
                  <a:schemeClr val="dk1"/>
                </a:solidFill>
                <a:highlight>
                  <a:srgbClr val="FFFFFF"/>
                </a:highlight>
                <a:latin typeface="Roboto"/>
                <a:ea typeface="Roboto"/>
                <a:cs typeface="Roboto"/>
                <a:sym typeface="Roboto"/>
              </a:rPr>
              <a:t>Increase in complexity and accuracy of solutions for applications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buChar char="●"/>
              <a:defRPr sz="1200">
                <a:solidFill>
                  <a:schemeClr val="lt1"/>
                </a:solidFill>
              </a:defRPr>
            </a:lvl1pPr>
            <a:lvl2pPr lvl="1">
              <a:spcBef>
                <a:spcPts val="0"/>
              </a:spcBef>
              <a:buClr>
                <a:schemeClr val="lt1"/>
              </a:buClr>
              <a:buSzPct val="100000"/>
              <a:buChar char="○"/>
              <a:defRPr sz="1200">
                <a:solidFill>
                  <a:schemeClr val="lt1"/>
                </a:solidFill>
              </a:defRPr>
            </a:lvl2pPr>
            <a:lvl3pPr lvl="2">
              <a:spcBef>
                <a:spcPts val="0"/>
              </a:spcBef>
              <a:buClr>
                <a:schemeClr val="lt1"/>
              </a:buClr>
              <a:buSzPct val="100000"/>
              <a:buChar char="■"/>
              <a:defRPr sz="1200">
                <a:solidFill>
                  <a:schemeClr val="lt1"/>
                </a:solidFill>
              </a:defRPr>
            </a:lvl3pPr>
            <a:lvl4pPr lvl="3">
              <a:spcBef>
                <a:spcPts val="0"/>
              </a:spcBef>
              <a:buClr>
                <a:schemeClr val="lt1"/>
              </a:buClr>
              <a:buSzPct val="100000"/>
              <a:buChar char="●"/>
              <a:defRPr sz="1200">
                <a:solidFill>
                  <a:schemeClr val="lt1"/>
                </a:solidFill>
              </a:defRPr>
            </a:lvl4pPr>
            <a:lvl5pPr lvl="4">
              <a:spcBef>
                <a:spcPts val="0"/>
              </a:spcBef>
              <a:buClr>
                <a:schemeClr val="lt1"/>
              </a:buClr>
              <a:buSzPct val="100000"/>
              <a:buChar char="○"/>
              <a:defRPr sz="1200">
                <a:solidFill>
                  <a:schemeClr val="lt1"/>
                </a:solidFill>
              </a:defRPr>
            </a:lvl5pPr>
            <a:lvl6pPr lvl="5">
              <a:spcBef>
                <a:spcPts val="0"/>
              </a:spcBef>
              <a:buClr>
                <a:schemeClr val="lt1"/>
              </a:buClr>
              <a:buSzPct val="100000"/>
              <a:buChar char="■"/>
              <a:defRPr sz="1200">
                <a:solidFill>
                  <a:schemeClr val="lt1"/>
                </a:solidFill>
              </a:defRPr>
            </a:lvl6pPr>
            <a:lvl7pPr lvl="6">
              <a:spcBef>
                <a:spcPts val="0"/>
              </a:spcBef>
              <a:buClr>
                <a:schemeClr val="lt1"/>
              </a:buClr>
              <a:buSzPct val="100000"/>
              <a:buChar char="●"/>
              <a:defRPr sz="1200">
                <a:solidFill>
                  <a:schemeClr val="lt1"/>
                </a:solidFill>
              </a:defRPr>
            </a:lvl7pPr>
            <a:lvl8pPr lvl="7">
              <a:spcBef>
                <a:spcPts val="0"/>
              </a:spcBef>
              <a:buClr>
                <a:schemeClr val="lt1"/>
              </a:buClr>
              <a:buSzPct val="100000"/>
              <a:buChar char="○"/>
              <a:defRPr sz="1200">
                <a:solidFill>
                  <a:schemeClr val="lt1"/>
                </a:solidFill>
              </a:defRPr>
            </a:lvl8pPr>
            <a:lvl9pPr lvl="8">
              <a:spcBef>
                <a:spcPts val="0"/>
              </a:spcBef>
              <a:buClr>
                <a:schemeClr val="lt1"/>
              </a:buClr>
              <a:buSzPct val="1000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Char char="●"/>
              <a:defRPr>
                <a:solidFill>
                  <a:schemeClr val="lt1"/>
                </a:solidFill>
              </a:defRPr>
            </a:lvl1pPr>
            <a:lvl2pPr lvl="1">
              <a:spcBef>
                <a:spcPts val="0"/>
              </a:spcBef>
              <a:buClr>
                <a:schemeClr val="lt1"/>
              </a:buClr>
              <a:buChar char="○"/>
              <a:defRPr>
                <a:solidFill>
                  <a:schemeClr val="lt1"/>
                </a:solidFill>
              </a:defRPr>
            </a:lvl2pPr>
            <a:lvl3pPr lvl="2">
              <a:spcBef>
                <a:spcPts val="0"/>
              </a:spcBef>
              <a:buClr>
                <a:schemeClr val="lt1"/>
              </a:buClr>
              <a:buChar char="■"/>
              <a:defRPr>
                <a:solidFill>
                  <a:schemeClr val="lt1"/>
                </a:solidFill>
              </a:defRPr>
            </a:lvl3pPr>
            <a:lvl4pPr lvl="3">
              <a:spcBef>
                <a:spcPts val="0"/>
              </a:spcBef>
              <a:buClr>
                <a:schemeClr val="lt1"/>
              </a:buClr>
              <a:buChar char="●"/>
              <a:defRPr>
                <a:solidFill>
                  <a:schemeClr val="lt1"/>
                </a:solidFill>
              </a:defRPr>
            </a:lvl4pPr>
            <a:lvl5pPr lvl="4">
              <a:spcBef>
                <a:spcPts val="0"/>
              </a:spcBef>
              <a:buClr>
                <a:schemeClr val="lt1"/>
              </a:buClr>
              <a:buChar char="○"/>
              <a:defRPr>
                <a:solidFill>
                  <a:schemeClr val="lt1"/>
                </a:solidFill>
              </a:defRPr>
            </a:lvl5pPr>
            <a:lvl6pPr lvl="5">
              <a:spcBef>
                <a:spcPts val="0"/>
              </a:spcBef>
              <a:buClr>
                <a:schemeClr val="lt1"/>
              </a:buClr>
              <a:buChar char="■"/>
              <a:defRPr>
                <a:solidFill>
                  <a:schemeClr val="lt1"/>
                </a:solidFill>
              </a:defRPr>
            </a:lvl6pPr>
            <a:lvl7pPr lvl="6">
              <a:spcBef>
                <a:spcPts val="0"/>
              </a:spcBef>
              <a:buClr>
                <a:schemeClr val="lt1"/>
              </a:buClr>
              <a:buChar char="●"/>
              <a:defRPr>
                <a:solidFill>
                  <a:schemeClr val="lt1"/>
                </a:solidFill>
              </a:defRPr>
            </a:lvl7pPr>
            <a:lvl8pPr lvl="7">
              <a:spcBef>
                <a:spcPts val="0"/>
              </a:spcBef>
              <a:buClr>
                <a:schemeClr val="lt1"/>
              </a:buClr>
              <a:buChar char="○"/>
              <a:defRPr>
                <a:solidFill>
                  <a:schemeClr val="lt1"/>
                </a:solidFill>
              </a:defRPr>
            </a:lvl8pPr>
            <a:lvl9pPr lvl="8">
              <a:spcBef>
                <a:spcPts val="0"/>
              </a:spcBef>
              <a:buClr>
                <a:schemeClr val="lt1"/>
              </a:buClr>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Char char="●"/>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deeplearningbook.org/" TargetMode="External"/><Relationship Id="rId4" Type="http://schemas.openxmlformats.org/officeDocument/2006/relationships/hyperlink" Target="http://www.deeplearningbook.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HWnCv4iHCDc" TargetMode="Externa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LeHtQmIOERo" TargetMode="External"/><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5bxsxM2UTb4" TargetMode="External"/><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ih0UdNoypUw" TargetMode="External"/><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Ip3X9LOh2dk" TargetMode="External"/><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2.imm.dtu.dk/pubdb/views/edoc_download.php/3274/pdf/imm3274.pdf" TargetMode="External"/><Relationship Id="rId4" Type="http://schemas.openxmlformats.org/officeDocument/2006/relationships/hyperlink" Target="https://cosmathclub.files.wordpress.com/2014/10/georgi-shilov-linear-algebra4.pdf" TargetMode="External"/><Relationship Id="rId5" Type="http://schemas.openxmlformats.org/officeDocument/2006/relationships/hyperlink" Target="https://www.khanacademy.org/math/linear-algebra" TargetMode="External"/><Relationship Id="rId6" Type="http://schemas.openxmlformats.org/officeDocument/2006/relationships/hyperlink" Target="https://www.udacity.com/course/linear-algebra-refresher-course--ud95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723800"/>
            <a:ext cx="8222100" cy="933600"/>
          </a:xfrm>
          <a:prstGeom prst="rect">
            <a:avLst/>
          </a:prstGeom>
        </p:spPr>
        <p:txBody>
          <a:bodyPr anchorCtr="0" anchor="b" bIns="91425" lIns="91425" rIns="91425" tIns="91425">
            <a:noAutofit/>
          </a:bodyPr>
          <a:lstStyle/>
          <a:p>
            <a:pPr lvl="0" rtl="0">
              <a:spcBef>
                <a:spcPts val="0"/>
              </a:spcBef>
              <a:buNone/>
            </a:pPr>
            <a:r>
              <a:rPr lang="en" u="sng">
                <a:hlinkClick r:id="rId3"/>
              </a:rPr>
              <a:t>Deep Learning Book</a:t>
            </a:r>
            <a:r>
              <a:rPr lang="en" u="sng">
                <a:solidFill>
                  <a:schemeClr val="hlink"/>
                </a:solidFill>
                <a:hlinkClick r:id="rId4"/>
              </a:rPr>
              <a:t> </a:t>
            </a:r>
            <a:r>
              <a:rPr lang="en"/>
              <a:t> </a:t>
            </a:r>
          </a:p>
        </p:txBody>
      </p:sp>
      <p:sp>
        <p:nvSpPr>
          <p:cNvPr id="68" name="Shape 68"/>
          <p:cNvSpPr txBox="1"/>
          <p:nvPr>
            <p:ph idx="1" type="subTitle"/>
          </p:nvPr>
        </p:nvSpPr>
        <p:spPr>
          <a:xfrm>
            <a:off x="345250" y="1784180"/>
            <a:ext cx="8222100" cy="432900"/>
          </a:xfrm>
          <a:prstGeom prst="rect">
            <a:avLst/>
          </a:prstGeom>
        </p:spPr>
        <p:txBody>
          <a:bodyPr anchorCtr="0" anchor="t" bIns="91425" lIns="91425" rIns="91425" tIns="91425">
            <a:noAutofit/>
          </a:bodyPr>
          <a:lstStyle/>
          <a:p>
            <a:pPr lvl="0">
              <a:spcBef>
                <a:spcPts val="0"/>
              </a:spcBef>
              <a:buNone/>
            </a:pPr>
            <a:r>
              <a:rPr lang="en" sz="3600">
                <a:solidFill>
                  <a:srgbClr val="F3F3F3"/>
                </a:solidFill>
              </a:rPr>
              <a:t>Chapters 1 &amp; 2:</a:t>
            </a:r>
          </a:p>
          <a:p>
            <a:pPr lvl="0">
              <a:spcBef>
                <a:spcPts val="0"/>
              </a:spcBef>
              <a:buClr>
                <a:schemeClr val="dk1"/>
              </a:buClr>
              <a:buSzPct val="30555"/>
              <a:buFont typeface="Arial"/>
              <a:buNone/>
            </a:pPr>
            <a:r>
              <a:rPr lang="en" sz="3600">
                <a:solidFill>
                  <a:srgbClr val="F3F3F3"/>
                </a:solidFill>
              </a:rPr>
              <a:t>Introduction &amp; Linear Algebra</a:t>
            </a:r>
            <a:r>
              <a:rPr lang="en" sz="5200">
                <a:solidFill>
                  <a:srgbClr val="F3F3F3"/>
                </a:solidFill>
              </a:rPr>
              <a:t> </a:t>
            </a:r>
          </a:p>
        </p:txBody>
      </p:sp>
      <p:sp>
        <p:nvSpPr>
          <p:cNvPr id="69" name="Shape 69"/>
          <p:cNvSpPr txBox="1"/>
          <p:nvPr/>
        </p:nvSpPr>
        <p:spPr>
          <a:xfrm>
            <a:off x="390525" y="3693950"/>
            <a:ext cx="5374800" cy="6081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lt1"/>
                </a:solidFill>
              </a:rPr>
              <a:t>Review by Laura Montoya @ Accel.ai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Identifying Matrices</a:t>
            </a:r>
          </a:p>
        </p:txBody>
      </p:sp>
      <p:sp>
        <p:nvSpPr>
          <p:cNvPr id="124" name="Shape 124"/>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381000" lvl="0" marL="457200" rtl="0">
              <a:lnSpc>
                <a:spcPct val="100000"/>
              </a:lnSpc>
              <a:spcBef>
                <a:spcPts val="0"/>
              </a:spcBef>
              <a:spcAft>
                <a:spcPts val="0"/>
              </a:spcAft>
              <a:buClr>
                <a:schemeClr val="dk1"/>
              </a:buClr>
              <a:buSzPct val="100000"/>
            </a:pPr>
            <a:r>
              <a:rPr b="1" lang="en" sz="2400">
                <a:solidFill>
                  <a:schemeClr val="dk1"/>
                </a:solidFill>
                <a:highlight>
                  <a:srgbClr val="FFFFFF"/>
                </a:highlight>
              </a:rPr>
              <a:t>A</a:t>
            </a:r>
            <a:r>
              <a:rPr lang="en" sz="2400">
                <a:solidFill>
                  <a:schemeClr val="dk1"/>
                </a:solidFill>
                <a:highlight>
                  <a:srgbClr val="FFFFFF"/>
                </a:highlight>
              </a:rPr>
              <a:t> ∈ R</a:t>
            </a:r>
            <a:r>
              <a:rPr baseline="30000" lang="en" sz="2400">
                <a:solidFill>
                  <a:schemeClr val="dk1"/>
                </a:solidFill>
                <a:highlight>
                  <a:srgbClr val="FFFFFF"/>
                </a:highlight>
              </a:rPr>
              <a:t>m×n</a:t>
            </a:r>
          </a:p>
          <a:p>
            <a:pPr lvl="0" rtl="0">
              <a:lnSpc>
                <a:spcPct val="100000"/>
              </a:lnSpc>
              <a:spcBef>
                <a:spcPts val="0"/>
              </a:spcBef>
              <a:spcAft>
                <a:spcPts val="0"/>
              </a:spcAft>
              <a:buNone/>
            </a:pPr>
            <a:r>
              <a:t/>
            </a:r>
            <a:endParaRPr baseline="30000" sz="2400">
              <a:solidFill>
                <a:schemeClr val="dk1"/>
              </a:solidFill>
              <a:highlight>
                <a:srgbClr val="FFFFFF"/>
              </a:highlight>
            </a:endParaRPr>
          </a:p>
          <a:p>
            <a:pPr indent="-381000" lvl="0" marL="457200" rtl="0">
              <a:lnSpc>
                <a:spcPct val="100000"/>
              </a:lnSpc>
              <a:spcBef>
                <a:spcPts val="0"/>
              </a:spcBef>
              <a:spcAft>
                <a:spcPts val="0"/>
              </a:spcAft>
              <a:buClr>
                <a:schemeClr val="dk1"/>
              </a:buClr>
              <a:buSzPct val="100000"/>
            </a:pPr>
            <a:r>
              <a:rPr lang="en" sz="2400">
                <a:solidFill>
                  <a:schemeClr val="dk1"/>
                </a:solidFill>
                <a:highlight>
                  <a:srgbClr val="FFFFFF"/>
                </a:highlight>
              </a:rPr>
              <a:t>A</a:t>
            </a:r>
            <a:r>
              <a:rPr baseline="-25000" lang="en" sz="2400">
                <a:solidFill>
                  <a:schemeClr val="dk1"/>
                </a:solidFill>
                <a:highlight>
                  <a:srgbClr val="FFFFFF"/>
                </a:highlight>
              </a:rPr>
              <a:t>m,n </a:t>
            </a:r>
          </a:p>
          <a:p>
            <a:pPr lvl="0" rtl="0">
              <a:lnSpc>
                <a:spcPct val="100000"/>
              </a:lnSpc>
              <a:spcBef>
                <a:spcPts val="0"/>
              </a:spcBef>
              <a:spcAft>
                <a:spcPts val="0"/>
              </a:spcAft>
              <a:buNone/>
            </a:pPr>
            <a:r>
              <a:t/>
            </a:r>
            <a:endParaRPr baseline="-25000" sz="2400">
              <a:solidFill>
                <a:schemeClr val="dk1"/>
              </a:solidFill>
              <a:highlight>
                <a:srgbClr val="FFFFFF"/>
              </a:highlight>
            </a:endParaRPr>
          </a:p>
          <a:p>
            <a:pPr indent="-381000" lvl="0" marL="457200" rtl="0">
              <a:lnSpc>
                <a:spcPct val="100000"/>
              </a:lnSpc>
              <a:spcBef>
                <a:spcPts val="0"/>
              </a:spcBef>
              <a:spcAft>
                <a:spcPts val="0"/>
              </a:spcAft>
              <a:buClr>
                <a:schemeClr val="dk1"/>
              </a:buClr>
              <a:buSzPct val="100000"/>
            </a:pPr>
            <a:r>
              <a:rPr b="1" lang="en" sz="2400">
                <a:solidFill>
                  <a:schemeClr val="dk1"/>
                </a:solidFill>
                <a:highlight>
                  <a:srgbClr val="FFFFFF"/>
                </a:highlight>
              </a:rPr>
              <a:t>A</a:t>
            </a:r>
            <a:r>
              <a:rPr baseline="-25000" lang="en" sz="2400">
                <a:solidFill>
                  <a:schemeClr val="dk1"/>
                </a:solidFill>
                <a:highlight>
                  <a:srgbClr val="FFFFFF"/>
                </a:highlight>
              </a:rPr>
              <a:t>i,:</a:t>
            </a:r>
          </a:p>
          <a:p>
            <a:pPr lvl="0" rtl="0">
              <a:lnSpc>
                <a:spcPct val="100000"/>
              </a:lnSpc>
              <a:spcBef>
                <a:spcPts val="0"/>
              </a:spcBef>
              <a:spcAft>
                <a:spcPts val="0"/>
              </a:spcAft>
              <a:buNone/>
            </a:pPr>
            <a:r>
              <a:t/>
            </a:r>
            <a:endParaRPr baseline="-25000" sz="2400">
              <a:solidFill>
                <a:schemeClr val="dk1"/>
              </a:solidFill>
              <a:highlight>
                <a:srgbClr val="FFFFFF"/>
              </a:highlight>
            </a:endParaRPr>
          </a:p>
          <a:p>
            <a:pPr indent="-381000" lvl="0" marL="457200" rtl="0">
              <a:lnSpc>
                <a:spcPct val="100000"/>
              </a:lnSpc>
              <a:spcBef>
                <a:spcPts val="0"/>
              </a:spcBef>
              <a:spcAft>
                <a:spcPts val="0"/>
              </a:spcAft>
              <a:buClr>
                <a:schemeClr val="dk1"/>
              </a:buClr>
              <a:buSzPct val="100000"/>
            </a:pPr>
            <a:r>
              <a:rPr lang="en" sz="2400">
                <a:solidFill>
                  <a:schemeClr val="dk1"/>
                </a:solidFill>
                <a:highlight>
                  <a:srgbClr val="FFFFFF"/>
                </a:highlight>
              </a:rPr>
              <a:t>f(</a:t>
            </a:r>
            <a:r>
              <a:rPr b="1" lang="en" sz="2400">
                <a:solidFill>
                  <a:schemeClr val="dk1"/>
                </a:solidFill>
                <a:highlight>
                  <a:srgbClr val="FFFFFF"/>
                </a:highlight>
              </a:rPr>
              <a:t>A</a:t>
            </a:r>
            <a:r>
              <a:rPr lang="en" sz="2400">
                <a:solidFill>
                  <a:schemeClr val="dk1"/>
                </a:solidFill>
                <a:highlight>
                  <a:srgbClr val="FFFFFF"/>
                </a:highlight>
              </a:rPr>
              <a:t>)</a:t>
            </a:r>
            <a:r>
              <a:rPr baseline="-25000" lang="en" sz="2400">
                <a:solidFill>
                  <a:schemeClr val="dk1"/>
                </a:solidFill>
                <a:highlight>
                  <a:srgbClr val="FFFFFF"/>
                </a:highlight>
              </a:rPr>
              <a:t>i,j</a:t>
            </a:r>
          </a:p>
          <a:p>
            <a:pPr lvl="0" rtl="0">
              <a:lnSpc>
                <a:spcPct val="100000"/>
              </a:lnSpc>
              <a:spcBef>
                <a:spcPts val="0"/>
              </a:spcBef>
              <a:spcAft>
                <a:spcPts val="0"/>
              </a:spcAft>
              <a:buNone/>
            </a:pPr>
            <a:r>
              <a:t/>
            </a:r>
            <a:endParaRPr baseline="-25000" sz="2400">
              <a:solidFill>
                <a:schemeClr val="dk1"/>
              </a:solidFill>
              <a:highlight>
                <a:srgbClr val="FFFFFF"/>
              </a:highlight>
            </a:endParaRPr>
          </a:p>
          <a:p>
            <a:pPr lvl="0">
              <a:spcBef>
                <a:spcPts val="0"/>
              </a:spcBef>
              <a:buNone/>
            </a:pPr>
            <a:r>
              <a:t/>
            </a:r>
            <a:endParaRPr/>
          </a:p>
        </p:txBody>
      </p:sp>
      <p:pic>
        <p:nvPicPr>
          <p:cNvPr id="125" name="Shape 125"/>
          <p:cNvPicPr preferRelativeResize="0"/>
          <p:nvPr/>
        </p:nvPicPr>
        <p:blipFill>
          <a:blip r:embed="rId3">
            <a:alphaModFix/>
          </a:blip>
          <a:stretch>
            <a:fillRect/>
          </a:stretch>
        </p:blipFill>
        <p:spPr>
          <a:xfrm>
            <a:off x="3609999" y="1755074"/>
            <a:ext cx="4012725" cy="287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Transposing Matrices</a:t>
            </a:r>
          </a:p>
        </p:txBody>
      </p:sp>
      <p:pic>
        <p:nvPicPr>
          <p:cNvPr id="131" name="Shape 131"/>
          <p:cNvPicPr preferRelativeResize="0"/>
          <p:nvPr/>
        </p:nvPicPr>
        <p:blipFill>
          <a:blip r:embed="rId3">
            <a:alphaModFix/>
          </a:blip>
          <a:stretch>
            <a:fillRect/>
          </a:stretch>
        </p:blipFill>
        <p:spPr>
          <a:xfrm>
            <a:off x="1131175" y="2709500"/>
            <a:ext cx="7882350" cy="2282199"/>
          </a:xfrm>
          <a:prstGeom prst="rect">
            <a:avLst/>
          </a:prstGeom>
          <a:noFill/>
          <a:ln>
            <a:noFill/>
          </a:ln>
        </p:spPr>
      </p:pic>
      <p:pic>
        <p:nvPicPr>
          <p:cNvPr id="132" name="Shape 132"/>
          <p:cNvPicPr preferRelativeResize="0"/>
          <p:nvPr/>
        </p:nvPicPr>
        <p:blipFill>
          <a:blip r:embed="rId4">
            <a:alphaModFix/>
          </a:blip>
          <a:stretch>
            <a:fillRect/>
          </a:stretch>
        </p:blipFill>
        <p:spPr>
          <a:xfrm>
            <a:off x="302500" y="1848950"/>
            <a:ext cx="3180471" cy="767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Matrix Addition</a:t>
            </a:r>
          </a:p>
        </p:txBody>
      </p:sp>
      <p:pic>
        <p:nvPicPr>
          <p:cNvPr id="138" name="Shape 138"/>
          <p:cNvPicPr preferRelativeResize="0"/>
          <p:nvPr/>
        </p:nvPicPr>
        <p:blipFill>
          <a:blip r:embed="rId3">
            <a:alphaModFix/>
          </a:blip>
          <a:stretch>
            <a:fillRect/>
          </a:stretch>
        </p:blipFill>
        <p:spPr>
          <a:xfrm>
            <a:off x="141592" y="2045575"/>
            <a:ext cx="8860825" cy="194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Broadcasting</a:t>
            </a:r>
          </a:p>
        </p:txBody>
      </p:sp>
      <p:sp>
        <p:nvSpPr>
          <p:cNvPr id="144" name="Shape 144"/>
          <p:cNvSpPr txBox="1"/>
          <p:nvPr>
            <p:ph idx="1" type="body"/>
          </p:nvPr>
        </p:nvSpPr>
        <p:spPr>
          <a:xfrm>
            <a:off x="471900" y="1919075"/>
            <a:ext cx="3038100" cy="2710200"/>
          </a:xfrm>
          <a:prstGeom prst="rect">
            <a:avLst/>
          </a:prstGeom>
        </p:spPr>
        <p:txBody>
          <a:bodyPr anchorCtr="0" anchor="t" bIns="91425" lIns="91425" rIns="91425" tIns="91425">
            <a:noAutofit/>
          </a:bodyPr>
          <a:lstStyle/>
          <a:p>
            <a:pPr lvl="0">
              <a:spcBef>
                <a:spcPts val="0"/>
              </a:spcBef>
              <a:buNone/>
            </a:pPr>
            <a:r>
              <a:rPr lang="en">
                <a:solidFill>
                  <a:srgbClr val="404040"/>
                </a:solidFill>
                <a:highlight>
                  <a:srgbClr val="FCFCFC"/>
                </a:highlight>
                <a:latin typeface="Arial"/>
                <a:ea typeface="Arial"/>
                <a:cs typeface="Arial"/>
                <a:sym typeface="Arial"/>
              </a:rPr>
              <a:t>Broadcasting a row matrix. T and F respectively stand for True and False and indicate along which dimensions we allow broadcasting.</a:t>
            </a:r>
          </a:p>
        </p:txBody>
      </p:sp>
      <p:pic>
        <p:nvPicPr>
          <p:cNvPr id="145" name="Shape 145"/>
          <p:cNvPicPr preferRelativeResize="0"/>
          <p:nvPr/>
        </p:nvPicPr>
        <p:blipFill>
          <a:blip r:embed="rId3">
            <a:alphaModFix/>
          </a:blip>
          <a:stretch>
            <a:fillRect/>
          </a:stretch>
        </p:blipFill>
        <p:spPr>
          <a:xfrm>
            <a:off x="4163525" y="268900"/>
            <a:ext cx="4048975" cy="4605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Matrix Product</a:t>
            </a:r>
          </a:p>
        </p:txBody>
      </p:sp>
      <p:pic>
        <p:nvPicPr>
          <p:cNvPr id="151" name="Shape 151"/>
          <p:cNvPicPr preferRelativeResize="0"/>
          <p:nvPr/>
        </p:nvPicPr>
        <p:blipFill>
          <a:blip r:embed="rId3">
            <a:alphaModFix/>
          </a:blip>
          <a:stretch>
            <a:fillRect/>
          </a:stretch>
        </p:blipFill>
        <p:spPr>
          <a:xfrm>
            <a:off x="4020400" y="117775"/>
            <a:ext cx="4803249" cy="1480350"/>
          </a:xfrm>
          <a:prstGeom prst="rect">
            <a:avLst/>
          </a:prstGeom>
          <a:noFill/>
          <a:ln>
            <a:noFill/>
          </a:ln>
        </p:spPr>
      </p:pic>
      <p:pic>
        <p:nvPicPr>
          <p:cNvPr id="152" name="Shape 152"/>
          <p:cNvPicPr preferRelativeResize="0"/>
          <p:nvPr/>
        </p:nvPicPr>
        <p:blipFill>
          <a:blip r:embed="rId4">
            <a:alphaModFix/>
          </a:blip>
          <a:stretch>
            <a:fillRect/>
          </a:stretch>
        </p:blipFill>
        <p:spPr>
          <a:xfrm>
            <a:off x="363175" y="1878850"/>
            <a:ext cx="8290374" cy="309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Matrix Product Properties</a:t>
            </a:r>
          </a:p>
        </p:txBody>
      </p:sp>
      <p:pic>
        <p:nvPicPr>
          <p:cNvPr id="158" name="Shape 158"/>
          <p:cNvPicPr preferRelativeResize="0"/>
          <p:nvPr/>
        </p:nvPicPr>
        <p:blipFill>
          <a:blip r:embed="rId3">
            <a:alphaModFix/>
          </a:blip>
          <a:stretch>
            <a:fillRect/>
          </a:stretch>
        </p:blipFill>
        <p:spPr>
          <a:xfrm>
            <a:off x="94650" y="1828800"/>
            <a:ext cx="4871600" cy="1191175"/>
          </a:xfrm>
          <a:prstGeom prst="rect">
            <a:avLst/>
          </a:prstGeom>
          <a:noFill/>
          <a:ln>
            <a:noFill/>
          </a:ln>
        </p:spPr>
      </p:pic>
      <p:pic>
        <p:nvPicPr>
          <p:cNvPr id="159" name="Shape 159"/>
          <p:cNvPicPr preferRelativeResize="0"/>
          <p:nvPr/>
        </p:nvPicPr>
        <p:blipFill>
          <a:blip r:embed="rId4">
            <a:alphaModFix/>
          </a:blip>
          <a:stretch>
            <a:fillRect/>
          </a:stretch>
        </p:blipFill>
        <p:spPr>
          <a:xfrm>
            <a:off x="152400" y="3241750"/>
            <a:ext cx="1924050" cy="285749"/>
          </a:xfrm>
          <a:prstGeom prst="rect">
            <a:avLst/>
          </a:prstGeom>
          <a:noFill/>
          <a:ln>
            <a:noFill/>
          </a:ln>
        </p:spPr>
      </p:pic>
      <p:pic>
        <p:nvPicPr>
          <p:cNvPr id="160" name="Shape 160"/>
          <p:cNvPicPr preferRelativeResize="0"/>
          <p:nvPr/>
        </p:nvPicPr>
        <p:blipFill>
          <a:blip r:embed="rId5">
            <a:alphaModFix/>
          </a:blip>
          <a:stretch>
            <a:fillRect/>
          </a:stretch>
        </p:blipFill>
        <p:spPr>
          <a:xfrm>
            <a:off x="2539025" y="3232225"/>
            <a:ext cx="1371600" cy="304799"/>
          </a:xfrm>
          <a:prstGeom prst="rect">
            <a:avLst/>
          </a:prstGeom>
          <a:noFill/>
          <a:ln cap="flat" cmpd="sng" w="9525">
            <a:solidFill>
              <a:srgbClr val="FF0000"/>
            </a:solidFill>
            <a:prstDash val="solid"/>
            <a:round/>
            <a:headEnd len="med" w="med" type="none"/>
            <a:tailEnd len="med" w="med" type="none"/>
          </a:ln>
        </p:spPr>
      </p:pic>
      <p:cxnSp>
        <p:nvCxnSpPr>
          <p:cNvPr id="161" name="Shape 161"/>
          <p:cNvCxnSpPr/>
          <p:nvPr/>
        </p:nvCxnSpPr>
        <p:spPr>
          <a:xfrm flipH="1" rot="10800000">
            <a:off x="3191375" y="3241750"/>
            <a:ext cx="66900" cy="304800"/>
          </a:xfrm>
          <a:prstGeom prst="straightConnector1">
            <a:avLst/>
          </a:prstGeom>
          <a:noFill/>
          <a:ln cap="flat" cmpd="sng" w="9525">
            <a:solidFill>
              <a:schemeClr val="dk2"/>
            </a:solidFill>
            <a:prstDash val="solid"/>
            <a:round/>
            <a:headEnd len="lg" w="lg" type="none"/>
            <a:tailEnd len="lg" w="lg" type="none"/>
          </a:ln>
        </p:spPr>
      </p:cxnSp>
      <p:pic>
        <p:nvPicPr>
          <p:cNvPr id="162" name="Shape 162"/>
          <p:cNvPicPr preferRelativeResize="0"/>
          <p:nvPr/>
        </p:nvPicPr>
        <p:blipFill>
          <a:blip r:embed="rId6">
            <a:alphaModFix/>
          </a:blip>
          <a:stretch>
            <a:fillRect/>
          </a:stretch>
        </p:blipFill>
        <p:spPr>
          <a:xfrm>
            <a:off x="152400" y="4002550"/>
            <a:ext cx="5030049" cy="809249"/>
          </a:xfrm>
          <a:prstGeom prst="rect">
            <a:avLst/>
          </a:prstGeom>
          <a:noFill/>
          <a:ln>
            <a:noFill/>
          </a:ln>
        </p:spPr>
      </p:pic>
      <p:pic>
        <p:nvPicPr>
          <p:cNvPr id="163" name="Shape 163"/>
          <p:cNvPicPr preferRelativeResize="0"/>
          <p:nvPr/>
        </p:nvPicPr>
        <p:blipFill>
          <a:blip r:embed="rId7">
            <a:alphaModFix/>
          </a:blip>
          <a:stretch>
            <a:fillRect/>
          </a:stretch>
        </p:blipFill>
        <p:spPr>
          <a:xfrm>
            <a:off x="5751324" y="1718487"/>
            <a:ext cx="2578030" cy="3332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System of Linear Equations</a:t>
            </a:r>
          </a:p>
        </p:txBody>
      </p:sp>
      <p:sp>
        <p:nvSpPr>
          <p:cNvPr id="169" name="Shape 169"/>
          <p:cNvSpPr txBox="1"/>
          <p:nvPr>
            <p:ph idx="1" type="body"/>
          </p:nvPr>
        </p:nvSpPr>
        <p:spPr>
          <a:xfrm>
            <a:off x="116274" y="1806325"/>
            <a:ext cx="3143100" cy="2710200"/>
          </a:xfrm>
          <a:prstGeom prst="rect">
            <a:avLst/>
          </a:prstGeom>
        </p:spPr>
        <p:txBody>
          <a:bodyPr anchorCtr="0" anchor="t" bIns="91425" lIns="91425" rIns="91425" tIns="91425">
            <a:noAutofit/>
          </a:bodyPr>
          <a:lstStyle/>
          <a:p>
            <a:pPr lvl="0" rtl="0">
              <a:spcBef>
                <a:spcPts val="0"/>
              </a:spcBef>
              <a:buNone/>
            </a:pPr>
            <a:r>
              <a:rPr lang="en" sz="3000">
                <a:solidFill>
                  <a:schemeClr val="dk1"/>
                </a:solidFill>
              </a:rPr>
              <a:t>Ax = b</a:t>
            </a:r>
          </a:p>
          <a:p>
            <a:pPr indent="-228600" lvl="0" marL="457200" rtl="0">
              <a:lnSpc>
                <a:spcPct val="100000"/>
              </a:lnSpc>
              <a:spcBef>
                <a:spcPts val="0"/>
              </a:spcBef>
              <a:spcAft>
                <a:spcPts val="0"/>
              </a:spcAft>
              <a:buClr>
                <a:schemeClr val="dk1"/>
              </a:buClr>
            </a:pPr>
            <a:r>
              <a:rPr b="1" lang="en">
                <a:solidFill>
                  <a:schemeClr val="dk1"/>
                </a:solidFill>
                <a:highlight>
                  <a:srgbClr val="FFFFFF"/>
                </a:highlight>
              </a:rPr>
              <a:t>A</a:t>
            </a:r>
            <a:r>
              <a:rPr lang="en">
                <a:solidFill>
                  <a:schemeClr val="dk1"/>
                </a:solidFill>
                <a:highlight>
                  <a:srgbClr val="FFFFFF"/>
                </a:highlight>
              </a:rPr>
              <a:t> ∈ R</a:t>
            </a:r>
            <a:r>
              <a:rPr baseline="30000" lang="en">
                <a:solidFill>
                  <a:schemeClr val="dk1"/>
                </a:solidFill>
                <a:highlight>
                  <a:srgbClr val="FFFFFF"/>
                </a:highlight>
              </a:rPr>
              <a:t>m×n </a:t>
            </a:r>
            <a:r>
              <a:rPr lang="en">
                <a:solidFill>
                  <a:schemeClr val="dk1"/>
                </a:solidFill>
                <a:highlight>
                  <a:srgbClr val="FFFFFF"/>
                </a:highlight>
              </a:rPr>
              <a:t> - known matrix</a:t>
            </a:r>
          </a:p>
          <a:p>
            <a:pPr lvl="0" rtl="0">
              <a:lnSpc>
                <a:spcPct val="100000"/>
              </a:lnSpc>
              <a:spcBef>
                <a:spcPts val="0"/>
              </a:spcBef>
              <a:spcAft>
                <a:spcPts val="0"/>
              </a:spcAft>
              <a:buNone/>
            </a:pPr>
            <a:r>
              <a:t/>
            </a:r>
            <a:endParaRPr>
              <a:solidFill>
                <a:schemeClr val="dk1"/>
              </a:solidFill>
              <a:highlight>
                <a:srgbClr val="FFFFFF"/>
              </a:highlight>
            </a:endParaRPr>
          </a:p>
          <a:p>
            <a:pPr indent="-228600" lvl="0" marL="457200" rtl="0">
              <a:lnSpc>
                <a:spcPct val="100000"/>
              </a:lnSpc>
              <a:spcBef>
                <a:spcPts val="0"/>
              </a:spcBef>
              <a:spcAft>
                <a:spcPts val="0"/>
              </a:spcAft>
              <a:buClr>
                <a:schemeClr val="dk1"/>
              </a:buClr>
            </a:pPr>
            <a:r>
              <a:rPr b="1" lang="en">
                <a:solidFill>
                  <a:schemeClr val="dk1"/>
                </a:solidFill>
                <a:highlight>
                  <a:srgbClr val="FFFFFF"/>
                </a:highlight>
              </a:rPr>
              <a:t>b</a:t>
            </a:r>
            <a:r>
              <a:rPr lang="en">
                <a:solidFill>
                  <a:schemeClr val="dk1"/>
                </a:solidFill>
                <a:highlight>
                  <a:srgbClr val="FFFFFF"/>
                </a:highlight>
              </a:rPr>
              <a:t> ∈ R</a:t>
            </a:r>
            <a:r>
              <a:rPr baseline="30000" lang="en">
                <a:solidFill>
                  <a:schemeClr val="dk1"/>
                </a:solidFill>
                <a:highlight>
                  <a:srgbClr val="FFFFFF"/>
                </a:highlight>
              </a:rPr>
              <a:t>m </a:t>
            </a:r>
            <a:r>
              <a:rPr lang="en">
                <a:solidFill>
                  <a:schemeClr val="dk1"/>
                </a:solidFill>
                <a:highlight>
                  <a:srgbClr val="FFFFFF"/>
                </a:highlight>
              </a:rPr>
              <a:t>- known vector</a:t>
            </a:r>
          </a:p>
          <a:p>
            <a:pPr lvl="0" rtl="0">
              <a:lnSpc>
                <a:spcPct val="100000"/>
              </a:lnSpc>
              <a:spcBef>
                <a:spcPts val="0"/>
              </a:spcBef>
              <a:spcAft>
                <a:spcPts val="0"/>
              </a:spcAft>
              <a:buNone/>
            </a:pPr>
            <a:r>
              <a:t/>
            </a:r>
            <a:endParaRPr>
              <a:solidFill>
                <a:schemeClr val="dk1"/>
              </a:solidFill>
              <a:highlight>
                <a:srgbClr val="FFFFFF"/>
              </a:highlight>
            </a:endParaRPr>
          </a:p>
          <a:p>
            <a:pPr indent="-228600" lvl="0" marL="457200" rtl="0">
              <a:lnSpc>
                <a:spcPct val="100000"/>
              </a:lnSpc>
              <a:spcBef>
                <a:spcPts val="0"/>
              </a:spcBef>
              <a:spcAft>
                <a:spcPts val="0"/>
              </a:spcAft>
              <a:buClr>
                <a:schemeClr val="dk1"/>
              </a:buClr>
            </a:pPr>
            <a:r>
              <a:rPr lang="en">
                <a:solidFill>
                  <a:schemeClr val="dk1"/>
                </a:solidFill>
                <a:highlight>
                  <a:srgbClr val="FFFFFF"/>
                </a:highlight>
              </a:rPr>
              <a:t>x ∈ R</a:t>
            </a:r>
            <a:r>
              <a:rPr baseline="30000" lang="en">
                <a:solidFill>
                  <a:schemeClr val="dk1"/>
                </a:solidFill>
                <a:highlight>
                  <a:srgbClr val="FFFFFF"/>
                </a:highlight>
              </a:rPr>
              <a:t>n </a:t>
            </a:r>
            <a:r>
              <a:rPr lang="en">
                <a:solidFill>
                  <a:schemeClr val="dk1"/>
                </a:solidFill>
                <a:highlight>
                  <a:srgbClr val="FFFFFF"/>
                </a:highlight>
              </a:rPr>
              <a:t>- vector to solve for (unknown variables)</a:t>
            </a:r>
          </a:p>
        </p:txBody>
      </p:sp>
      <p:pic>
        <p:nvPicPr>
          <p:cNvPr id="170" name="Shape 170"/>
          <p:cNvPicPr preferRelativeResize="0"/>
          <p:nvPr/>
        </p:nvPicPr>
        <p:blipFill>
          <a:blip r:embed="rId3">
            <a:alphaModFix/>
          </a:blip>
          <a:stretch>
            <a:fillRect/>
          </a:stretch>
        </p:blipFill>
        <p:spPr>
          <a:xfrm>
            <a:off x="6280925" y="124625"/>
            <a:ext cx="1762699" cy="1478874"/>
          </a:xfrm>
          <a:prstGeom prst="rect">
            <a:avLst/>
          </a:prstGeom>
          <a:noFill/>
          <a:ln>
            <a:noFill/>
          </a:ln>
        </p:spPr>
      </p:pic>
      <p:pic>
        <p:nvPicPr>
          <p:cNvPr id="171" name="Shape 171"/>
          <p:cNvPicPr preferRelativeResize="0"/>
          <p:nvPr/>
        </p:nvPicPr>
        <p:blipFill>
          <a:blip r:embed="rId4">
            <a:alphaModFix/>
          </a:blip>
          <a:stretch>
            <a:fillRect/>
          </a:stretch>
        </p:blipFill>
        <p:spPr>
          <a:xfrm>
            <a:off x="3973075" y="2333625"/>
            <a:ext cx="4305300" cy="476250"/>
          </a:xfrm>
          <a:prstGeom prst="rect">
            <a:avLst/>
          </a:prstGeom>
          <a:noFill/>
          <a:ln>
            <a:noFill/>
          </a:ln>
        </p:spPr>
      </p:pic>
      <p:pic>
        <p:nvPicPr>
          <p:cNvPr id="172" name="Shape 172"/>
          <p:cNvPicPr preferRelativeResize="0"/>
          <p:nvPr/>
        </p:nvPicPr>
        <p:blipFill>
          <a:blip r:embed="rId5">
            <a:alphaModFix/>
          </a:blip>
          <a:stretch>
            <a:fillRect/>
          </a:stretch>
        </p:blipFill>
        <p:spPr>
          <a:xfrm>
            <a:off x="3716575" y="3115000"/>
            <a:ext cx="4914900" cy="135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Identity Matrix</a:t>
            </a:r>
          </a:p>
        </p:txBody>
      </p:sp>
      <p:pic>
        <p:nvPicPr>
          <p:cNvPr id="178" name="Shape 178"/>
          <p:cNvPicPr preferRelativeResize="0"/>
          <p:nvPr/>
        </p:nvPicPr>
        <p:blipFill>
          <a:blip r:embed="rId3">
            <a:alphaModFix/>
          </a:blip>
          <a:stretch>
            <a:fillRect/>
          </a:stretch>
        </p:blipFill>
        <p:spPr>
          <a:xfrm>
            <a:off x="1501350" y="1727100"/>
            <a:ext cx="5678224"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Inverse Matrices</a:t>
            </a:r>
          </a:p>
        </p:txBody>
      </p:sp>
      <p:pic>
        <p:nvPicPr>
          <p:cNvPr id="184" name="Shape 184"/>
          <p:cNvPicPr preferRelativeResize="0"/>
          <p:nvPr/>
        </p:nvPicPr>
        <p:blipFill>
          <a:blip r:embed="rId3">
            <a:alphaModFix/>
          </a:blip>
          <a:stretch>
            <a:fillRect/>
          </a:stretch>
        </p:blipFill>
        <p:spPr>
          <a:xfrm>
            <a:off x="3758574" y="196924"/>
            <a:ext cx="5209825" cy="4749651"/>
          </a:xfrm>
          <a:prstGeom prst="rect">
            <a:avLst/>
          </a:prstGeom>
          <a:noFill/>
          <a:ln>
            <a:noFill/>
          </a:ln>
        </p:spPr>
      </p:pic>
      <p:pic>
        <p:nvPicPr>
          <p:cNvPr id="185" name="Shape 185"/>
          <p:cNvPicPr preferRelativeResize="0"/>
          <p:nvPr/>
        </p:nvPicPr>
        <p:blipFill>
          <a:blip r:embed="rId4">
            <a:alphaModFix/>
          </a:blip>
          <a:stretch>
            <a:fillRect/>
          </a:stretch>
        </p:blipFill>
        <p:spPr>
          <a:xfrm>
            <a:off x="771637" y="1783150"/>
            <a:ext cx="1739075" cy="591274"/>
          </a:xfrm>
          <a:prstGeom prst="rect">
            <a:avLst/>
          </a:prstGeom>
          <a:noFill/>
          <a:ln>
            <a:noFill/>
          </a:ln>
        </p:spPr>
      </p:pic>
      <p:pic>
        <p:nvPicPr>
          <p:cNvPr id="186" name="Shape 186"/>
          <p:cNvPicPr preferRelativeResize="0"/>
          <p:nvPr/>
        </p:nvPicPr>
        <p:blipFill>
          <a:blip r:embed="rId5">
            <a:alphaModFix/>
          </a:blip>
          <a:stretch>
            <a:fillRect/>
          </a:stretch>
        </p:blipFill>
        <p:spPr>
          <a:xfrm>
            <a:off x="345787" y="2426437"/>
            <a:ext cx="2590800" cy="1485899"/>
          </a:xfrm>
          <a:prstGeom prst="rect">
            <a:avLst/>
          </a:prstGeom>
          <a:noFill/>
          <a:ln>
            <a:noFill/>
          </a:ln>
        </p:spPr>
      </p:pic>
      <p:pic>
        <p:nvPicPr>
          <p:cNvPr id="187" name="Shape 187"/>
          <p:cNvPicPr preferRelativeResize="0"/>
          <p:nvPr/>
        </p:nvPicPr>
        <p:blipFill>
          <a:blip r:embed="rId6">
            <a:alphaModFix/>
          </a:blip>
          <a:stretch>
            <a:fillRect/>
          </a:stretch>
        </p:blipFill>
        <p:spPr>
          <a:xfrm>
            <a:off x="841087" y="4079099"/>
            <a:ext cx="1600200" cy="53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Span</a:t>
            </a:r>
          </a:p>
        </p:txBody>
      </p:sp>
      <p:pic>
        <p:nvPicPr>
          <p:cNvPr id="193" name="Shape 193"/>
          <p:cNvPicPr preferRelativeResize="0"/>
          <p:nvPr/>
        </p:nvPicPr>
        <p:blipFill>
          <a:blip r:embed="rId3">
            <a:alphaModFix/>
          </a:blip>
          <a:stretch>
            <a:fillRect/>
          </a:stretch>
        </p:blipFill>
        <p:spPr>
          <a:xfrm>
            <a:off x="324575" y="2050975"/>
            <a:ext cx="4742449" cy="1129924"/>
          </a:xfrm>
          <a:prstGeom prst="rect">
            <a:avLst/>
          </a:prstGeom>
          <a:noFill/>
          <a:ln>
            <a:noFill/>
          </a:ln>
        </p:spPr>
      </p:pic>
      <p:pic>
        <p:nvPicPr>
          <p:cNvPr id="194" name="Shape 194"/>
          <p:cNvPicPr preferRelativeResize="0"/>
          <p:nvPr/>
        </p:nvPicPr>
        <p:blipFill>
          <a:blip r:embed="rId4">
            <a:alphaModFix/>
          </a:blip>
          <a:stretch>
            <a:fillRect/>
          </a:stretch>
        </p:blipFill>
        <p:spPr>
          <a:xfrm>
            <a:off x="1606225" y="3811549"/>
            <a:ext cx="2628900" cy="819150"/>
          </a:xfrm>
          <a:prstGeom prst="rect">
            <a:avLst/>
          </a:prstGeom>
          <a:noFill/>
          <a:ln>
            <a:noFill/>
          </a:ln>
        </p:spPr>
      </p:pic>
      <p:pic>
        <p:nvPicPr>
          <p:cNvPr id="195" name="Shape 195"/>
          <p:cNvPicPr preferRelativeResize="0"/>
          <p:nvPr/>
        </p:nvPicPr>
        <p:blipFill>
          <a:blip r:embed="rId5">
            <a:alphaModFix/>
          </a:blip>
          <a:stretch>
            <a:fillRect/>
          </a:stretch>
        </p:blipFill>
        <p:spPr>
          <a:xfrm>
            <a:off x="5142899" y="2539128"/>
            <a:ext cx="4001095" cy="22506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Chapter 1 - Intro</a:t>
            </a:r>
          </a:p>
        </p:txBody>
      </p:sp>
      <p:sp>
        <p:nvSpPr>
          <p:cNvPr id="75" name="Shape 7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381000" lvl="0" marL="457200" rtl="0">
              <a:spcBef>
                <a:spcPts val="0"/>
              </a:spcBef>
              <a:buClr>
                <a:schemeClr val="dk1"/>
              </a:buClr>
              <a:buSzPct val="100000"/>
            </a:pPr>
            <a:r>
              <a:rPr lang="en" sz="2400">
                <a:solidFill>
                  <a:schemeClr val="dk1"/>
                </a:solidFill>
                <a:highlight>
                  <a:srgbClr val="FFFFFF"/>
                </a:highlight>
              </a:rPr>
              <a:t>What is Artificial Intelligence?</a:t>
            </a:r>
          </a:p>
          <a:p>
            <a:pPr indent="-381000" lvl="0" marL="457200" rtl="0">
              <a:spcBef>
                <a:spcPts val="0"/>
              </a:spcBef>
              <a:buClr>
                <a:schemeClr val="dk1"/>
              </a:buClr>
              <a:buSzPct val="100000"/>
            </a:pPr>
            <a:r>
              <a:rPr lang="en" sz="2400">
                <a:solidFill>
                  <a:schemeClr val="dk1"/>
                </a:solidFill>
                <a:highlight>
                  <a:srgbClr val="FFFFFF"/>
                </a:highlight>
              </a:rPr>
              <a:t>What is Machine Learning?</a:t>
            </a:r>
          </a:p>
          <a:p>
            <a:pPr indent="-381000" lvl="0" marL="457200" rtl="0">
              <a:spcBef>
                <a:spcPts val="0"/>
              </a:spcBef>
              <a:buClr>
                <a:schemeClr val="dk1"/>
              </a:buClr>
              <a:buSzPct val="100000"/>
            </a:pPr>
            <a:r>
              <a:rPr lang="en" sz="2400">
                <a:solidFill>
                  <a:schemeClr val="dk1"/>
                </a:solidFill>
                <a:highlight>
                  <a:srgbClr val="FFFFFF"/>
                </a:highlight>
              </a:rPr>
              <a:t>What is Deep Learning?</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Linear Dependence vs Linear Independence</a:t>
            </a:r>
          </a:p>
        </p:txBody>
      </p:sp>
      <p:pic>
        <p:nvPicPr>
          <p:cNvPr id="201" name="Shape 201"/>
          <p:cNvPicPr preferRelativeResize="0"/>
          <p:nvPr/>
        </p:nvPicPr>
        <p:blipFill>
          <a:blip r:embed="rId3">
            <a:alphaModFix/>
          </a:blip>
          <a:stretch>
            <a:fillRect/>
          </a:stretch>
        </p:blipFill>
        <p:spPr>
          <a:xfrm>
            <a:off x="1807125" y="2031850"/>
            <a:ext cx="5859649" cy="2308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Norms -</a:t>
            </a:r>
            <a:r>
              <a:rPr lang="en" sz="3000"/>
              <a:t> </a:t>
            </a:r>
            <a:r>
              <a:rPr lang="en" sz="3000"/>
              <a:t>Measures the size of a vector.</a:t>
            </a:r>
          </a:p>
        </p:txBody>
      </p:sp>
      <p:pic>
        <p:nvPicPr>
          <p:cNvPr id="207" name="Shape 207"/>
          <p:cNvPicPr preferRelativeResize="0"/>
          <p:nvPr/>
        </p:nvPicPr>
        <p:blipFill>
          <a:blip r:embed="rId3">
            <a:alphaModFix/>
          </a:blip>
          <a:stretch>
            <a:fillRect/>
          </a:stretch>
        </p:blipFill>
        <p:spPr>
          <a:xfrm>
            <a:off x="3322650" y="4021650"/>
            <a:ext cx="5371349" cy="926625"/>
          </a:xfrm>
          <a:prstGeom prst="rect">
            <a:avLst/>
          </a:prstGeom>
          <a:noFill/>
          <a:ln>
            <a:noFill/>
          </a:ln>
        </p:spPr>
      </p:pic>
      <p:pic>
        <p:nvPicPr>
          <p:cNvPr id="208" name="Shape 208"/>
          <p:cNvPicPr preferRelativeResize="0"/>
          <p:nvPr/>
        </p:nvPicPr>
        <p:blipFill>
          <a:blip r:embed="rId4">
            <a:alphaModFix/>
          </a:blip>
          <a:stretch>
            <a:fillRect/>
          </a:stretch>
        </p:blipFill>
        <p:spPr>
          <a:xfrm>
            <a:off x="4451398" y="2383199"/>
            <a:ext cx="4142551" cy="926625"/>
          </a:xfrm>
          <a:prstGeom prst="rect">
            <a:avLst/>
          </a:prstGeom>
          <a:noFill/>
          <a:ln>
            <a:noFill/>
          </a:ln>
        </p:spPr>
      </p:pic>
      <p:pic>
        <p:nvPicPr>
          <p:cNvPr id="209" name="Shape 209"/>
          <p:cNvPicPr preferRelativeResize="0"/>
          <p:nvPr/>
        </p:nvPicPr>
        <p:blipFill>
          <a:blip r:embed="rId5">
            <a:alphaModFix/>
          </a:blip>
          <a:stretch>
            <a:fillRect/>
          </a:stretch>
        </p:blipFill>
        <p:spPr>
          <a:xfrm>
            <a:off x="124350" y="1880093"/>
            <a:ext cx="3996149" cy="18252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Special Matrices</a:t>
            </a:r>
          </a:p>
        </p:txBody>
      </p:sp>
      <p:sp>
        <p:nvSpPr>
          <p:cNvPr id="215" name="Shape 21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
              <a:t>Diagonal</a:t>
            </a:r>
          </a:p>
          <a:p>
            <a:pPr indent="-228600" lvl="0" marL="457200" rtl="0">
              <a:spcBef>
                <a:spcPts val="0"/>
              </a:spcBef>
            </a:pPr>
            <a:r>
              <a:rPr lang="en"/>
              <a:t>Symmetric</a:t>
            </a:r>
          </a:p>
          <a:p>
            <a:pPr indent="-228600" lvl="0" marL="457200" rtl="0">
              <a:spcBef>
                <a:spcPts val="0"/>
              </a:spcBef>
            </a:pPr>
            <a:r>
              <a:rPr lang="en"/>
              <a:t>Orthonormal</a:t>
            </a:r>
          </a:p>
          <a:p>
            <a:pPr lvl="0">
              <a:spcBef>
                <a:spcPts val="0"/>
              </a:spcBef>
              <a:buNone/>
            </a:pPr>
            <a:r>
              <a:t/>
            </a:r>
            <a:endParaRPr/>
          </a:p>
        </p:txBody>
      </p:sp>
      <p:pic>
        <p:nvPicPr>
          <p:cNvPr id="216" name="Shape 216"/>
          <p:cNvPicPr preferRelativeResize="0"/>
          <p:nvPr/>
        </p:nvPicPr>
        <p:blipFill>
          <a:blip r:embed="rId3">
            <a:alphaModFix/>
          </a:blip>
          <a:stretch>
            <a:fillRect/>
          </a:stretch>
        </p:blipFill>
        <p:spPr>
          <a:xfrm>
            <a:off x="5102125" y="1919071"/>
            <a:ext cx="2298700" cy="1138075"/>
          </a:xfrm>
          <a:prstGeom prst="rect">
            <a:avLst/>
          </a:prstGeom>
          <a:noFill/>
          <a:ln>
            <a:noFill/>
          </a:ln>
        </p:spPr>
      </p:pic>
      <p:pic>
        <p:nvPicPr>
          <p:cNvPr id="217" name="Shape 217"/>
          <p:cNvPicPr preferRelativeResize="0"/>
          <p:nvPr/>
        </p:nvPicPr>
        <p:blipFill>
          <a:blip r:embed="rId4">
            <a:alphaModFix/>
          </a:blip>
          <a:stretch>
            <a:fillRect/>
          </a:stretch>
        </p:blipFill>
        <p:spPr>
          <a:xfrm>
            <a:off x="4407750" y="3282537"/>
            <a:ext cx="4286250" cy="1457325"/>
          </a:xfrm>
          <a:prstGeom prst="rect">
            <a:avLst/>
          </a:prstGeom>
          <a:noFill/>
          <a:ln>
            <a:noFill/>
          </a:ln>
        </p:spPr>
      </p:pic>
      <p:pic>
        <p:nvPicPr>
          <p:cNvPr id="218" name="Shape 218"/>
          <p:cNvPicPr preferRelativeResize="0"/>
          <p:nvPr/>
        </p:nvPicPr>
        <p:blipFill>
          <a:blip r:embed="rId5">
            <a:alphaModFix/>
          </a:blip>
          <a:stretch>
            <a:fillRect/>
          </a:stretch>
        </p:blipFill>
        <p:spPr>
          <a:xfrm>
            <a:off x="351525" y="3057149"/>
            <a:ext cx="3714400" cy="1867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Eigendecomposition</a:t>
            </a:r>
          </a:p>
        </p:txBody>
      </p:sp>
      <p:pic>
        <p:nvPicPr>
          <p:cNvPr id="224" name="Shape 224"/>
          <p:cNvPicPr preferRelativeResize="0"/>
          <p:nvPr/>
        </p:nvPicPr>
        <p:blipFill>
          <a:blip r:embed="rId3">
            <a:alphaModFix/>
          </a:blip>
          <a:stretch>
            <a:fillRect/>
          </a:stretch>
        </p:blipFill>
        <p:spPr>
          <a:xfrm>
            <a:off x="1842525" y="1702500"/>
            <a:ext cx="5768917" cy="3332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Tutorial Video</a:t>
            </a:r>
          </a:p>
        </p:txBody>
      </p:sp>
      <p:sp>
        <p:nvSpPr>
          <p:cNvPr descr="This course is on Lemma: http://lem.ma        Lemma looking for developers: http://lem.ma/jobs Other than http://lem.ma, I recommend Strang http://bit.ly/StrangYT, Gelfand http://bit.ly/GelfandYT, and my short book of essays http://bit.ly/HALAYT  Questions and comments below will be promptly addressed.  Linear Algebra is one of the most important subjects in mathematics. It is a subject with boundless practical and conceptual applications.   Linear Algebra is the fabric by which the worlds of geometry and algebra are united at the most profound level and through which these two mathematical worlds make each other far more powerful than they ever were individually.  Virtually all subsequent subjects, including applied mathematics, physics, and all forms of engineering, are deeply rooted in Linear Algebra and cannot be understood without a thorough understanding of Linear Algebra. Linear Algebra provides the framework and the language for expressing the most fundamental relationships in virtually all subjects.  This collection of videos is meant as a stand along self-contained course. There are no prerequisites. Our focus is on depth, understanding and applications. Our innovative approach emphasizes the geometric and algorithmic perspective and was designed to be fun and accessible for learners of all levels.  Numerous exercises will be provided via the Lemma system (under development)  We will cover the following topics: Vectors Linear combinations Decomposition Linear independence Null space Span Linear systems Gaussian elimination Matrix multiplication and matrix algebra The inverse of a matrix Elementary matrices LU decomposition LDU decomposition Linear transformations Determinants Cofactors Eigenvalues Eigenvectors Eigenvalue decomposition (also known as the spectral decomposition) Inner product (also known as the scalar product and dot product) Self-adjoint matrices Symmetric matrices Positive definite matrices Cholesky decomposition Gram-Schmidt orthogonalization QR decomposition Elements of numerical linear algebra  I’m Pavel Grinfeld. I’m an applied mathematician. I study problems in differential geometry, particularly with moving surfaces." id="230" name="Shape 230" title="Linear Algebra 18a: Introduction to the Eigenvalue Decomposition">
            <a:hlinkClick r:id="rId3"/>
          </p:cNvPr>
          <p:cNvSpPr/>
          <p:nvPr/>
        </p:nvSpPr>
        <p:spPr>
          <a:xfrm>
            <a:off x="2092200" y="1711475"/>
            <a:ext cx="4443033" cy="3332275"/>
          </a:xfrm>
          <a:prstGeom prst="rect">
            <a:avLst/>
          </a:prstGeom>
          <a:blipFill>
            <a:blip r:embed="rId4">
              <a:alphaModFix/>
            </a:blip>
            <a:stretch>
              <a:fillRect/>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Singular Value Decomposition</a:t>
            </a:r>
          </a:p>
        </p:txBody>
      </p:sp>
      <p:pic>
        <p:nvPicPr>
          <p:cNvPr id="236" name="Shape 236"/>
          <p:cNvPicPr preferRelativeResize="0"/>
          <p:nvPr/>
        </p:nvPicPr>
        <p:blipFill>
          <a:blip r:embed="rId3">
            <a:alphaModFix/>
          </a:blip>
          <a:stretch>
            <a:fillRect/>
          </a:stretch>
        </p:blipFill>
        <p:spPr>
          <a:xfrm>
            <a:off x="2336225" y="1754600"/>
            <a:ext cx="3810000" cy="314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Tutorial Video</a:t>
            </a:r>
          </a:p>
        </p:txBody>
      </p:sp>
      <p:sp>
        <p:nvSpPr>
          <p:cNvPr descr="UPDATED LESSON http://wp.me/p7kK3u-pr  Lessons are always AD-FREE @ WeSolveThem.com  Description: This is a singular value decomposition problem from linear algebra. This problem usually comes towards the end of an undergraduate course for math/physics majors or in an upper division or graduate level Linear Algebra course. This is a  detailed explanation of a worked example. There are usually straightforward formulas for all the questions in linear algebra, of course, they are not very useful to someone moving into mathematics or physics for a career as they would need to understand the derivations of the formulas and so forth. Most of this problem is just executing a whole bunch of little things gathered throughout the course.   Copyright © 2013 → ∞ WeSolveThem.com - JJtheTutor, Inc. All rights reserved | Made By Students, For Students." id="242" name="Shape 242" title="Singular Value Decomposition, Linear Algebra - UPDATED LESSON LINK IN DESCRIPTION">
            <a:hlinkClick r:id="rId3"/>
          </p:cNvPr>
          <p:cNvSpPr/>
          <p:nvPr/>
        </p:nvSpPr>
        <p:spPr>
          <a:xfrm>
            <a:off x="2031450" y="1673550"/>
            <a:ext cx="4572000" cy="3429000"/>
          </a:xfrm>
          <a:prstGeom prst="rect">
            <a:avLst/>
          </a:prstGeom>
          <a:blipFill>
            <a:blip r:embed="rId4">
              <a:alphaModFix/>
            </a:blip>
            <a:stretch>
              <a:fillRect/>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The Moore-Penrose Pseudoinverse</a:t>
            </a:r>
          </a:p>
        </p:txBody>
      </p:sp>
      <p:pic>
        <p:nvPicPr>
          <p:cNvPr id="248" name="Shape 248"/>
          <p:cNvPicPr preferRelativeResize="0"/>
          <p:nvPr/>
        </p:nvPicPr>
        <p:blipFill>
          <a:blip r:embed="rId3">
            <a:alphaModFix/>
          </a:blip>
          <a:stretch>
            <a:fillRect/>
          </a:stretch>
        </p:blipFill>
        <p:spPr>
          <a:xfrm>
            <a:off x="1524575" y="1747350"/>
            <a:ext cx="5553791" cy="3332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Tutorial </a:t>
            </a:r>
            <a:r>
              <a:rPr lang="en"/>
              <a:t>Video </a:t>
            </a:r>
          </a:p>
        </p:txBody>
      </p:sp>
      <p:sp>
        <p:nvSpPr>
          <p:cNvPr descr="A little algebra is presented before an example problem is solved.  This stuff forms the base for a discussion of some linear systems identification theory." id="254" name="Shape 254" title="Using the Moore-Penrose Pseudoinverse to Solve Linear Equations">
            <a:hlinkClick r:id="rId3"/>
          </p:cNvPr>
          <p:cNvSpPr/>
          <p:nvPr/>
        </p:nvSpPr>
        <p:spPr>
          <a:xfrm>
            <a:off x="2021950" y="1685150"/>
            <a:ext cx="4443033" cy="3332275"/>
          </a:xfrm>
          <a:prstGeom prst="rect">
            <a:avLst/>
          </a:prstGeom>
          <a:blipFill>
            <a:blip r:embed="rId4">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The Trace Operator</a:t>
            </a:r>
          </a:p>
        </p:txBody>
      </p:sp>
      <p:pic>
        <p:nvPicPr>
          <p:cNvPr id="260" name="Shape 260"/>
          <p:cNvPicPr preferRelativeResize="0"/>
          <p:nvPr/>
        </p:nvPicPr>
        <p:blipFill>
          <a:blip r:embed="rId3">
            <a:alphaModFix/>
          </a:blip>
          <a:stretch>
            <a:fillRect/>
          </a:stretch>
        </p:blipFill>
        <p:spPr>
          <a:xfrm>
            <a:off x="630275" y="2136675"/>
            <a:ext cx="5067400" cy="2222774"/>
          </a:xfrm>
          <a:prstGeom prst="rect">
            <a:avLst/>
          </a:prstGeom>
          <a:noFill/>
          <a:ln>
            <a:noFill/>
          </a:ln>
        </p:spPr>
      </p:pic>
      <p:pic>
        <p:nvPicPr>
          <p:cNvPr id="261" name="Shape 261"/>
          <p:cNvPicPr preferRelativeResize="0"/>
          <p:nvPr/>
        </p:nvPicPr>
        <p:blipFill>
          <a:blip r:embed="rId4">
            <a:alphaModFix/>
          </a:blip>
          <a:stretch>
            <a:fillRect/>
          </a:stretch>
        </p:blipFill>
        <p:spPr>
          <a:xfrm>
            <a:off x="6441399" y="190087"/>
            <a:ext cx="1706725" cy="4763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Data Representation &amp; Feature Extraction</a:t>
            </a:r>
          </a:p>
        </p:txBody>
      </p:sp>
      <p:pic>
        <p:nvPicPr>
          <p:cNvPr id="81" name="Shape 81"/>
          <p:cNvPicPr preferRelativeResize="0"/>
          <p:nvPr/>
        </p:nvPicPr>
        <p:blipFill>
          <a:blip r:embed="rId3">
            <a:alphaModFix/>
          </a:blip>
          <a:stretch>
            <a:fillRect/>
          </a:stretch>
        </p:blipFill>
        <p:spPr>
          <a:xfrm>
            <a:off x="1056775" y="1736449"/>
            <a:ext cx="6465599" cy="3305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Tutorial </a:t>
            </a:r>
            <a:r>
              <a:rPr lang="en"/>
              <a:t>Video </a:t>
            </a:r>
          </a:p>
        </p:txBody>
      </p:sp>
      <p:sp>
        <p:nvSpPr>
          <p:cNvPr descr="Course web page: http://web2.slc.qc.ca/pcamire/" id="267" name="Shape 267" title="The Trace of a Square Matrix">
            <a:hlinkClick r:id="rId3"/>
          </p:cNvPr>
          <p:cNvSpPr/>
          <p:nvPr/>
        </p:nvSpPr>
        <p:spPr>
          <a:xfrm>
            <a:off x="2127300" y="1693925"/>
            <a:ext cx="4443033" cy="3332275"/>
          </a:xfrm>
          <a:prstGeom prst="rect">
            <a:avLst/>
          </a:prstGeom>
          <a:blipFill>
            <a:blip r:embed="rId4">
              <a:alphaModFix/>
            </a:blip>
            <a:stretch>
              <a:fillRect/>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The Determinant</a:t>
            </a:r>
          </a:p>
        </p:txBody>
      </p:sp>
      <p:pic>
        <p:nvPicPr>
          <p:cNvPr id="273" name="Shape 273"/>
          <p:cNvPicPr preferRelativeResize="0"/>
          <p:nvPr/>
        </p:nvPicPr>
        <p:blipFill>
          <a:blip r:embed="rId3">
            <a:alphaModFix/>
          </a:blip>
          <a:stretch>
            <a:fillRect/>
          </a:stretch>
        </p:blipFill>
        <p:spPr>
          <a:xfrm>
            <a:off x="5964900" y="2475550"/>
            <a:ext cx="2857500" cy="2409825"/>
          </a:xfrm>
          <a:prstGeom prst="rect">
            <a:avLst/>
          </a:prstGeom>
          <a:noFill/>
          <a:ln>
            <a:noFill/>
          </a:ln>
        </p:spPr>
      </p:pic>
      <p:pic>
        <p:nvPicPr>
          <p:cNvPr id="274" name="Shape 274"/>
          <p:cNvPicPr preferRelativeResize="0"/>
          <p:nvPr/>
        </p:nvPicPr>
        <p:blipFill>
          <a:blip r:embed="rId4">
            <a:alphaModFix/>
          </a:blip>
          <a:stretch>
            <a:fillRect/>
          </a:stretch>
        </p:blipFill>
        <p:spPr>
          <a:xfrm>
            <a:off x="96500" y="1926700"/>
            <a:ext cx="5807574" cy="1867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Properties of a Determinant</a:t>
            </a:r>
          </a:p>
        </p:txBody>
      </p:sp>
      <p:pic>
        <p:nvPicPr>
          <p:cNvPr id="280" name="Shape 280"/>
          <p:cNvPicPr preferRelativeResize="0"/>
          <p:nvPr/>
        </p:nvPicPr>
        <p:blipFill>
          <a:blip r:embed="rId3">
            <a:alphaModFix/>
          </a:blip>
          <a:stretch>
            <a:fillRect/>
          </a:stretch>
        </p:blipFill>
        <p:spPr>
          <a:xfrm>
            <a:off x="1154725" y="1711550"/>
            <a:ext cx="5889284" cy="33322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Tutorial </a:t>
            </a:r>
            <a:r>
              <a:rPr lang="en"/>
              <a:t>Video </a:t>
            </a:r>
          </a:p>
        </p:txBody>
      </p:sp>
      <p:sp>
        <p:nvSpPr>
          <p:cNvPr descr="The determinant of a linear transformation measures how much areas/volumes change during the transformation.  https://www.youtube.com/playlist?list=PLZHQObOWTQDPD3MizzM2xVFitgF8hE_ab" id="286" name="Shape 286" title="The determinant | Essence of linear algebra, chapter 5">
            <a:hlinkClick r:id="rId3"/>
          </p:cNvPr>
          <p:cNvSpPr/>
          <p:nvPr/>
        </p:nvSpPr>
        <p:spPr>
          <a:xfrm>
            <a:off x="2258950" y="1676375"/>
            <a:ext cx="4443033" cy="3332275"/>
          </a:xfrm>
          <a:prstGeom prst="rect">
            <a:avLst/>
          </a:prstGeom>
          <a:blipFill>
            <a:blip r:embed="rId4">
              <a:alphaModFix/>
            </a:blip>
            <a:stretch>
              <a:fillRect/>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Additional Resources</a:t>
            </a:r>
          </a:p>
        </p:txBody>
      </p:sp>
      <p:sp>
        <p:nvSpPr>
          <p:cNvPr id="292" name="Shape 29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 u="sng">
                <a:solidFill>
                  <a:schemeClr val="hlink"/>
                </a:solidFill>
                <a:hlinkClick r:id="rId3"/>
              </a:rPr>
              <a:t>Matrix Cookbook </a:t>
            </a:r>
          </a:p>
          <a:p>
            <a:pPr indent="-228600" lvl="0" marL="457200" rtl="0">
              <a:spcBef>
                <a:spcPts val="0"/>
              </a:spcBef>
            </a:pPr>
            <a:r>
              <a:rPr lang="en" u="sng">
                <a:solidFill>
                  <a:schemeClr val="hlink"/>
                </a:solidFill>
                <a:hlinkClick r:id="rId4"/>
              </a:rPr>
              <a:t>Shilov Linear Algebra</a:t>
            </a:r>
          </a:p>
          <a:p>
            <a:pPr indent="-228600" lvl="0" marL="457200" rtl="0">
              <a:spcBef>
                <a:spcPts val="0"/>
              </a:spcBef>
            </a:pPr>
            <a:r>
              <a:rPr lang="en" u="sng">
                <a:solidFill>
                  <a:schemeClr val="hlink"/>
                </a:solidFill>
                <a:hlinkClick r:id="rId5"/>
              </a:rPr>
              <a:t>Khan Academy Linear Algebra</a:t>
            </a:r>
          </a:p>
          <a:p>
            <a:pPr indent="-228600" lvl="0" marL="457200">
              <a:spcBef>
                <a:spcPts val="0"/>
              </a:spcBef>
            </a:pPr>
            <a:r>
              <a:rPr lang="en" u="sng">
                <a:solidFill>
                  <a:schemeClr val="hlink"/>
                </a:solidFill>
                <a:hlinkClick r:id="rId6"/>
              </a:rPr>
              <a:t>Udacity Linear Algebra Refresher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Deep Learning Model</a:t>
            </a:r>
          </a:p>
        </p:txBody>
      </p:sp>
      <p:pic>
        <p:nvPicPr>
          <p:cNvPr id="87" name="Shape 87"/>
          <p:cNvPicPr preferRelativeResize="0"/>
          <p:nvPr/>
        </p:nvPicPr>
        <p:blipFill>
          <a:blip r:embed="rId3">
            <a:alphaModFix/>
          </a:blip>
          <a:stretch>
            <a:fillRect/>
          </a:stretch>
        </p:blipFill>
        <p:spPr>
          <a:xfrm>
            <a:off x="2489550" y="1729650"/>
            <a:ext cx="3962400" cy="31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Computational Graph</a:t>
            </a:r>
          </a:p>
        </p:txBody>
      </p:sp>
      <p:pic>
        <p:nvPicPr>
          <p:cNvPr id="93" name="Shape 93"/>
          <p:cNvPicPr preferRelativeResize="0"/>
          <p:nvPr/>
        </p:nvPicPr>
        <p:blipFill>
          <a:blip r:embed="rId3">
            <a:alphaModFix/>
          </a:blip>
          <a:stretch>
            <a:fillRect/>
          </a:stretch>
        </p:blipFill>
        <p:spPr>
          <a:xfrm>
            <a:off x="784225" y="1730025"/>
            <a:ext cx="7050899" cy="3332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1355524" y="103374"/>
            <a:ext cx="6039225" cy="471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2266974" y="24525"/>
            <a:ext cx="3977874" cy="509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Historical Trends in Deep Learning</a:t>
            </a:r>
          </a:p>
        </p:txBody>
      </p:sp>
      <p:pic>
        <p:nvPicPr>
          <p:cNvPr id="109" name="Shape 109"/>
          <p:cNvPicPr preferRelativeResize="0"/>
          <p:nvPr/>
        </p:nvPicPr>
        <p:blipFill>
          <a:blip r:embed="rId3">
            <a:alphaModFix/>
          </a:blip>
          <a:stretch>
            <a:fillRect/>
          </a:stretch>
        </p:blipFill>
        <p:spPr>
          <a:xfrm>
            <a:off x="595050" y="1731550"/>
            <a:ext cx="7514621" cy="333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Chapter 2 - Linear Algebra</a:t>
            </a:r>
          </a:p>
        </p:txBody>
      </p:sp>
      <p:sp>
        <p:nvSpPr>
          <p:cNvPr id="115" name="Shape 11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381000" lvl="0" marL="457200" rtl="0">
              <a:spcBef>
                <a:spcPts val="0"/>
              </a:spcBef>
              <a:buClr>
                <a:schemeClr val="dk1"/>
              </a:buClr>
              <a:buSzPct val="100000"/>
            </a:pPr>
            <a:r>
              <a:rPr lang="en" sz="2400">
                <a:solidFill>
                  <a:schemeClr val="dk1"/>
                </a:solidFill>
                <a:highlight>
                  <a:srgbClr val="FFFFFF"/>
                </a:highlight>
              </a:rPr>
              <a:t>Scalar - single number</a:t>
            </a:r>
          </a:p>
          <a:p>
            <a:pPr indent="-381000" lvl="0" marL="457200" rtl="0">
              <a:spcBef>
                <a:spcPts val="0"/>
              </a:spcBef>
              <a:buClr>
                <a:schemeClr val="dk1"/>
              </a:buClr>
              <a:buSzPct val="100000"/>
            </a:pPr>
            <a:r>
              <a:rPr lang="en" sz="2400">
                <a:solidFill>
                  <a:schemeClr val="dk1"/>
                </a:solidFill>
                <a:highlight>
                  <a:srgbClr val="FFFFFF"/>
                </a:highlight>
              </a:rPr>
              <a:t>Vector - array of numbers arranged in order</a:t>
            </a:r>
          </a:p>
          <a:p>
            <a:pPr indent="-381000" lvl="0" marL="457200" rtl="0">
              <a:spcBef>
                <a:spcPts val="0"/>
              </a:spcBef>
              <a:buClr>
                <a:schemeClr val="dk1"/>
              </a:buClr>
              <a:buSzPct val="100000"/>
            </a:pPr>
            <a:r>
              <a:rPr lang="en" sz="2400">
                <a:solidFill>
                  <a:schemeClr val="dk1"/>
                </a:solidFill>
                <a:highlight>
                  <a:srgbClr val="FFFFFF"/>
                </a:highlight>
              </a:rPr>
              <a:t>Matrix - 2D array of numbers</a:t>
            </a:r>
          </a:p>
          <a:p>
            <a:pPr indent="-381000" lvl="0" marL="457200">
              <a:spcBef>
                <a:spcPts val="0"/>
              </a:spcBef>
              <a:buClr>
                <a:schemeClr val="dk1"/>
              </a:buClr>
              <a:buSzPct val="100000"/>
            </a:pPr>
            <a:r>
              <a:rPr lang="en" sz="2400">
                <a:solidFill>
                  <a:schemeClr val="dk1"/>
                </a:solidFill>
                <a:highlight>
                  <a:srgbClr val="FFFFFF"/>
                </a:highlight>
              </a:rPr>
              <a:t>Tensors - array with 3 or more axis </a:t>
            </a:r>
          </a:p>
        </p:txBody>
      </p:sp>
      <p:pic>
        <p:nvPicPr>
          <p:cNvPr id="116" name="Shape 116"/>
          <p:cNvPicPr preferRelativeResize="0"/>
          <p:nvPr/>
        </p:nvPicPr>
        <p:blipFill>
          <a:blip r:embed="rId3">
            <a:alphaModFix/>
          </a:blip>
          <a:stretch>
            <a:fillRect/>
          </a:stretch>
        </p:blipFill>
        <p:spPr>
          <a:xfrm>
            <a:off x="6091674" y="109550"/>
            <a:ext cx="2669100" cy="1537825"/>
          </a:xfrm>
          <a:prstGeom prst="rect">
            <a:avLst/>
          </a:prstGeom>
          <a:noFill/>
          <a:ln>
            <a:noFill/>
          </a:ln>
        </p:spPr>
      </p:pic>
      <p:pic>
        <p:nvPicPr>
          <p:cNvPr id="117" name="Shape 117"/>
          <p:cNvPicPr preferRelativeResize="0"/>
          <p:nvPr/>
        </p:nvPicPr>
        <p:blipFill>
          <a:blip r:embed="rId4">
            <a:alphaModFix/>
          </a:blip>
          <a:stretch>
            <a:fillRect/>
          </a:stretch>
        </p:blipFill>
        <p:spPr>
          <a:xfrm>
            <a:off x="1486625" y="3863525"/>
            <a:ext cx="2450724" cy="1019324"/>
          </a:xfrm>
          <a:prstGeom prst="rect">
            <a:avLst/>
          </a:prstGeom>
          <a:noFill/>
          <a:ln>
            <a:noFill/>
          </a:ln>
        </p:spPr>
      </p:pic>
      <p:pic>
        <p:nvPicPr>
          <p:cNvPr id="118" name="Shape 118"/>
          <p:cNvPicPr preferRelativeResize="0"/>
          <p:nvPr/>
        </p:nvPicPr>
        <p:blipFill>
          <a:blip r:embed="rId5">
            <a:alphaModFix/>
          </a:blip>
          <a:stretch>
            <a:fillRect/>
          </a:stretch>
        </p:blipFill>
        <p:spPr>
          <a:xfrm>
            <a:off x="5861525" y="2864725"/>
            <a:ext cx="3100850" cy="2228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